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735763" cy="98694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6503B93A-DE29-41DC-8A4A-76B7283C32F2}" type="datetimeFigureOut">
              <a:rPr lang="it-IT" smtClean="0"/>
              <a:t>20/04/2017</a:t>
            </a:fld>
            <a:endParaRPr lang="it-IT"/>
          </a:p>
        </p:txBody>
      </p:sp>
      <p:sp>
        <p:nvSpPr>
          <p:cNvPr id="4" name="Segnaposto immagine diapositiva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169DB17D-6849-41D3-8911-65D569599FD2}"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69DB17D-6849-41D3-8911-65D569599FD2}" type="slidenum">
              <a:rPr lang="it-IT" smtClean="0"/>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8D6B03C-0815-4405-A0EB-3019EE556D0F}" type="datetimeFigureOut">
              <a:rPr lang="it-IT" smtClean="0"/>
              <a:pPr/>
              <a:t>20/04/2017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985960-6769-4CD7-A18F-88931EAB38C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6B03C-0815-4405-A0EB-3019EE556D0F}" type="datetimeFigureOut">
              <a:rPr lang="it-IT" smtClean="0"/>
              <a:pPr/>
              <a:t>20/04/2017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85960-6769-4CD7-A18F-88931EAB38C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692697"/>
            <a:ext cx="7772400" cy="1944215"/>
          </a:xfrm>
        </p:spPr>
        <p:txBody>
          <a:bodyPr>
            <a:normAutofit/>
          </a:bodyPr>
          <a:lstStyle/>
          <a:p>
            <a:r>
              <a:rPr lang="it-IT" sz="3600" b="1" i="1" dirty="0" smtClean="0">
                <a:solidFill>
                  <a:schemeClr val="accent1">
                    <a:lumMod val="75000"/>
                  </a:schemeClr>
                </a:solidFill>
              </a:rPr>
              <a:t>I SOCI DEL </a:t>
            </a:r>
            <a:br>
              <a:rPr lang="it-IT" sz="3600" b="1" i="1" dirty="0" smtClean="0">
                <a:solidFill>
                  <a:schemeClr val="accent1">
                    <a:lumMod val="75000"/>
                  </a:schemeClr>
                </a:solidFill>
              </a:rPr>
            </a:br>
            <a:r>
              <a:rPr lang="it-IT" sz="3600" b="1" i="1" dirty="0" smtClean="0">
                <a:solidFill>
                  <a:schemeClr val="accent1">
                    <a:lumMod val="75000"/>
                  </a:schemeClr>
                </a:solidFill>
              </a:rPr>
              <a:t>G.S. LE PANCHE CASTELQUARTO </a:t>
            </a:r>
            <a:r>
              <a:rPr lang="it-IT" sz="3600" b="1" i="1" dirty="0" err="1" smtClean="0">
                <a:solidFill>
                  <a:schemeClr val="accent1">
                    <a:lumMod val="75000"/>
                  </a:schemeClr>
                </a:solidFill>
              </a:rPr>
              <a:t>A.S.D.</a:t>
            </a:r>
            <a:endParaRPr lang="it-IT" sz="3600" b="1" i="1" dirty="0">
              <a:solidFill>
                <a:schemeClr val="accent1">
                  <a:lumMod val="75000"/>
                </a:schemeClr>
              </a:solidFill>
            </a:endParaRPr>
          </a:p>
        </p:txBody>
      </p:sp>
      <p:sp>
        <p:nvSpPr>
          <p:cNvPr id="3" name="Sottotitolo 2"/>
          <p:cNvSpPr>
            <a:spLocks noGrp="1"/>
          </p:cNvSpPr>
          <p:nvPr>
            <p:ph type="subTitle" idx="1"/>
          </p:nvPr>
        </p:nvSpPr>
        <p:spPr>
          <a:xfrm>
            <a:off x="1371600" y="3356992"/>
            <a:ext cx="6400800" cy="2281808"/>
          </a:xfrm>
        </p:spPr>
        <p:txBody>
          <a:bodyPr>
            <a:normAutofit fontScale="92500" lnSpcReduction="20000"/>
          </a:bodyPr>
          <a:lstStyle/>
          <a:p>
            <a:endParaRPr lang="it-IT" sz="2000" dirty="0" smtClean="0"/>
          </a:p>
          <a:p>
            <a:r>
              <a:rPr lang="it-IT" sz="4400" dirty="0" smtClean="0">
                <a:solidFill>
                  <a:srgbClr val="FF0000"/>
                </a:solidFill>
              </a:rPr>
              <a:t>ASSEMBLEA  ORDINARIA</a:t>
            </a:r>
          </a:p>
          <a:p>
            <a:r>
              <a:rPr lang="it-IT" sz="4400" dirty="0" smtClean="0">
                <a:solidFill>
                  <a:srgbClr val="FF0000"/>
                </a:solidFill>
              </a:rPr>
              <a:t>22 APRILE 2017</a:t>
            </a:r>
          </a:p>
          <a:p>
            <a:endParaRPr lang="it-IT" sz="2000" dirty="0" smtClean="0"/>
          </a:p>
          <a:p>
            <a:r>
              <a:rPr lang="it-IT" sz="2000" dirty="0" smtClean="0">
                <a:solidFill>
                  <a:schemeClr val="tx2">
                    <a:lumMod val="75000"/>
                  </a:schemeClr>
                </a:solidFill>
              </a:rPr>
              <a:t>APPLICAZIONE DELLE NORME STATUTARIE</a:t>
            </a:r>
            <a:endParaRPr lang="it-IT" sz="2000" dirty="0">
              <a:solidFill>
                <a:schemeClr val="tx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solidFill>
                  <a:srgbClr val="FF0000"/>
                </a:solidFill>
              </a:rPr>
              <a:t>LE NORME STATUTARIE </a:t>
            </a:r>
            <a:r>
              <a:rPr lang="it-IT" sz="3200" b="1" dirty="0" err="1" smtClean="0">
                <a:solidFill>
                  <a:srgbClr val="FF0000"/>
                </a:solidFill>
              </a:rPr>
              <a:t>DI</a:t>
            </a:r>
            <a:r>
              <a:rPr lang="it-IT" sz="3200" b="1" dirty="0" smtClean="0">
                <a:solidFill>
                  <a:srgbClr val="FF0000"/>
                </a:solidFill>
              </a:rPr>
              <a:t> RIFERIMENTO</a:t>
            </a:r>
            <a:endParaRPr lang="it-IT" sz="3200" b="1" dirty="0">
              <a:solidFill>
                <a:srgbClr val="FF0000"/>
              </a:solidFill>
            </a:endParaRPr>
          </a:p>
        </p:txBody>
      </p:sp>
      <p:sp>
        <p:nvSpPr>
          <p:cNvPr id="3" name="Segnaposto contenuto 2"/>
          <p:cNvSpPr>
            <a:spLocks noGrp="1"/>
          </p:cNvSpPr>
          <p:nvPr>
            <p:ph idx="1"/>
          </p:nvPr>
        </p:nvSpPr>
        <p:spPr/>
        <p:txBody>
          <a:bodyPr>
            <a:normAutofit fontScale="47500" lnSpcReduction="20000"/>
          </a:bodyPr>
          <a:lstStyle/>
          <a:p>
            <a:pPr>
              <a:buNone/>
            </a:pPr>
            <a:r>
              <a:rPr lang="it-IT" dirty="0"/>
              <a:t>Art. 3 – L’ </a:t>
            </a:r>
            <a:r>
              <a:rPr lang="it-IT" dirty="0" smtClean="0"/>
              <a:t>Associazione </a:t>
            </a:r>
            <a:r>
              <a:rPr lang="it-IT" dirty="0"/>
              <a:t>Sportiva dilettantistica “G.S. Le Panche </a:t>
            </a:r>
            <a:r>
              <a:rPr lang="it-IT" dirty="0" err="1"/>
              <a:t>Castelquarto</a:t>
            </a:r>
            <a:r>
              <a:rPr lang="it-IT" dirty="0"/>
              <a:t>” non ha fini di lucro. Ogni provento di qualsiasi natura o provenienza sarà </a:t>
            </a:r>
            <a:r>
              <a:rPr lang="it-IT" dirty="0" smtClean="0"/>
              <a:t>destinato alla </a:t>
            </a:r>
            <a:r>
              <a:rPr lang="it-IT" dirty="0"/>
              <a:t>realizzazione di scopi sociali ed alla gestione, manutenzione ed incremento degli impianti, delle attrezzature e dei materiali di proprietà o concessi in uso alla Associazione</a:t>
            </a:r>
            <a:r>
              <a:rPr lang="it-IT" dirty="0">
                <a:solidFill>
                  <a:srgbClr val="FF0000"/>
                </a:solidFill>
              </a:rPr>
              <a:t>. I proventi non potranno in nessun caso essere divisi tra gli associati anche in forma indiretta</a:t>
            </a:r>
            <a:r>
              <a:rPr lang="it-IT" dirty="0" smtClean="0">
                <a:solidFill>
                  <a:srgbClr val="FF0000"/>
                </a:solidFill>
              </a:rPr>
              <a:t>.</a:t>
            </a:r>
          </a:p>
          <a:p>
            <a:pPr>
              <a:buNone/>
            </a:pPr>
            <a:endParaRPr lang="it-IT" dirty="0"/>
          </a:p>
          <a:p>
            <a:pPr>
              <a:buNone/>
            </a:pPr>
            <a:r>
              <a:rPr lang="it-IT" dirty="0"/>
              <a:t>Art. 6 – All’associazione possono aderire </a:t>
            </a:r>
            <a:r>
              <a:rPr lang="it-IT" dirty="0">
                <a:solidFill>
                  <a:srgbClr val="FF0000"/>
                </a:solidFill>
              </a:rPr>
              <a:t>tutte le persone senza distinzione di sesso, etnia, età o religione</a:t>
            </a:r>
            <a:r>
              <a:rPr lang="it-IT" dirty="0"/>
              <a:t>.</a:t>
            </a:r>
          </a:p>
          <a:p>
            <a:pPr>
              <a:buNone/>
            </a:pPr>
            <a:endParaRPr lang="it-IT" dirty="0"/>
          </a:p>
          <a:p>
            <a:pPr>
              <a:buNone/>
            </a:pPr>
            <a:r>
              <a:rPr lang="it-IT" dirty="0"/>
              <a:t>Art. 7 </a:t>
            </a:r>
            <a:r>
              <a:rPr lang="it-IT" dirty="0">
                <a:solidFill>
                  <a:srgbClr val="FF0000"/>
                </a:solidFill>
              </a:rPr>
              <a:t>– Le quote associative verranno stabilite nell’assemblea ordinaria annuale.</a:t>
            </a:r>
          </a:p>
          <a:p>
            <a:pPr>
              <a:buNone/>
            </a:pPr>
            <a:r>
              <a:rPr lang="it-IT" dirty="0" smtClean="0">
                <a:solidFill>
                  <a:srgbClr val="FF0000"/>
                </a:solidFill>
              </a:rPr>
              <a:t>	Le </a:t>
            </a:r>
            <a:r>
              <a:rPr lang="it-IT" dirty="0">
                <a:solidFill>
                  <a:srgbClr val="FF0000"/>
                </a:solidFill>
              </a:rPr>
              <a:t>quote associative dovranno essere versate entro i primi tre mesi dell’anno.</a:t>
            </a:r>
          </a:p>
          <a:p>
            <a:pPr>
              <a:buNone/>
            </a:pPr>
            <a:endParaRPr lang="it-IT" dirty="0">
              <a:solidFill>
                <a:srgbClr val="FF0000"/>
              </a:solidFill>
            </a:endParaRPr>
          </a:p>
          <a:p>
            <a:pPr>
              <a:buNone/>
            </a:pPr>
            <a:r>
              <a:rPr lang="it-IT" dirty="0"/>
              <a:t>Art. 10 – Ogni associato ha diritto di partecipare all’Assemblea sia ordinaria che straordinaria, con diritto d’intervento. Ha diritto al voto, sia in Assemblea ordinaria che straordinaria, l’associato che si trovi nelle seguenti condizioni: </a:t>
            </a:r>
          </a:p>
          <a:p>
            <a:pPr marL="514350" lvl="0" indent="-514350">
              <a:buFont typeface="+mj-lt"/>
              <a:buAutoNum type="arabicPeriod"/>
            </a:pPr>
            <a:r>
              <a:rPr lang="it-IT" dirty="0">
                <a:solidFill>
                  <a:srgbClr val="FF0000"/>
                </a:solidFill>
              </a:rPr>
              <a:t>Abbia la maggiore età;</a:t>
            </a:r>
          </a:p>
          <a:p>
            <a:pPr marL="514350" lvl="0" indent="-514350">
              <a:buFont typeface="+mj-lt"/>
              <a:buAutoNum type="arabicPeriod"/>
            </a:pPr>
            <a:r>
              <a:rPr lang="it-IT" dirty="0">
                <a:solidFill>
                  <a:srgbClr val="FF0000"/>
                </a:solidFill>
              </a:rPr>
              <a:t>Risulti in regola con il versamento delle quote sociali;</a:t>
            </a:r>
          </a:p>
          <a:p>
            <a:pPr marL="514350" lvl="0" indent="-514350">
              <a:buFont typeface="+mj-lt"/>
              <a:buAutoNum type="arabicPeriod"/>
            </a:pPr>
            <a:r>
              <a:rPr lang="it-IT" dirty="0">
                <a:solidFill>
                  <a:srgbClr val="FF0000"/>
                </a:solidFill>
              </a:rPr>
              <a:t>Non sia soggetto a provvedimenti disciplinari in corso di esecuzione.</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b="1" dirty="0" smtClean="0">
                <a:solidFill>
                  <a:srgbClr val="FF0000"/>
                </a:solidFill>
              </a:rPr>
              <a:t>LA SITUAZIONE ATTUALE</a:t>
            </a:r>
            <a:endParaRPr lang="it-IT" sz="4000" b="1" dirty="0">
              <a:solidFill>
                <a:srgbClr val="FF0000"/>
              </a:solidFill>
            </a:endParaRPr>
          </a:p>
        </p:txBody>
      </p:sp>
      <p:sp>
        <p:nvSpPr>
          <p:cNvPr id="3" name="Segnaposto contenuto 2"/>
          <p:cNvSpPr>
            <a:spLocks noGrp="1"/>
          </p:cNvSpPr>
          <p:nvPr>
            <p:ph idx="1"/>
          </p:nvPr>
        </p:nvSpPr>
        <p:spPr/>
        <p:txBody>
          <a:bodyPr/>
          <a:lstStyle/>
          <a:p>
            <a:r>
              <a:rPr lang="it-IT" dirty="0" smtClean="0">
                <a:solidFill>
                  <a:schemeClr val="accent1">
                    <a:lumMod val="75000"/>
                  </a:schemeClr>
                </a:solidFill>
              </a:rPr>
              <a:t>Fino ad oggi tutti coloro che sono stati tesserati UISP o FIDAL al G.S. Le Panche </a:t>
            </a:r>
            <a:r>
              <a:rPr lang="it-IT" dirty="0" err="1" smtClean="0">
                <a:solidFill>
                  <a:schemeClr val="accent1">
                    <a:lumMod val="75000"/>
                  </a:schemeClr>
                </a:solidFill>
              </a:rPr>
              <a:t>Castelquarto</a:t>
            </a:r>
            <a:r>
              <a:rPr lang="it-IT" dirty="0" smtClean="0">
                <a:solidFill>
                  <a:schemeClr val="accent1">
                    <a:lumMod val="75000"/>
                  </a:schemeClr>
                </a:solidFill>
              </a:rPr>
              <a:t> </a:t>
            </a:r>
            <a:r>
              <a:rPr lang="it-IT" dirty="0" err="1" smtClean="0">
                <a:solidFill>
                  <a:schemeClr val="accent1">
                    <a:lumMod val="75000"/>
                  </a:schemeClr>
                </a:solidFill>
              </a:rPr>
              <a:t>A.S.D.</a:t>
            </a:r>
            <a:r>
              <a:rPr lang="it-IT" dirty="0" smtClean="0">
                <a:solidFill>
                  <a:schemeClr val="accent1">
                    <a:lumMod val="75000"/>
                  </a:schemeClr>
                </a:solidFill>
              </a:rPr>
              <a:t> sono stati iscritti nel libro soci, dando per scontato che con la richiesta di tesseramento fosse esplicita la volontà di essere anche “SOCIO”.</a:t>
            </a:r>
          </a:p>
          <a:p>
            <a:r>
              <a:rPr lang="it-IT" dirty="0" smtClean="0">
                <a:solidFill>
                  <a:schemeClr val="accent1">
                    <a:lumMod val="75000"/>
                  </a:schemeClr>
                </a:solidFill>
              </a:rPr>
              <a:t>Adesso tale volontà deve essere espressa per due motivi:</a:t>
            </a:r>
            <a:endParaRPr lang="it-IT" dirty="0">
              <a:solidFill>
                <a:schemeClr val="accent1">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solidFill>
                  <a:srgbClr val="FF0000"/>
                </a:solidFill>
              </a:rPr>
              <a:t>I MOTIVI </a:t>
            </a:r>
            <a:r>
              <a:rPr lang="it-IT" sz="3600" b="1" dirty="0" err="1" smtClean="0">
                <a:solidFill>
                  <a:srgbClr val="FF0000"/>
                </a:solidFill>
              </a:rPr>
              <a:t>DI</a:t>
            </a:r>
            <a:r>
              <a:rPr lang="it-IT" sz="3600" b="1" dirty="0" smtClean="0">
                <a:solidFill>
                  <a:srgbClr val="FF0000"/>
                </a:solidFill>
              </a:rPr>
              <a:t> QUESTA DISTINZIONE</a:t>
            </a:r>
            <a:endParaRPr lang="it-IT" sz="3600" b="1" dirty="0">
              <a:solidFill>
                <a:srgbClr val="FF0000"/>
              </a:solidFill>
            </a:endParaRPr>
          </a:p>
        </p:txBody>
      </p:sp>
      <p:sp>
        <p:nvSpPr>
          <p:cNvPr id="3" name="Segnaposto contenuto 2"/>
          <p:cNvSpPr>
            <a:spLocks noGrp="1"/>
          </p:cNvSpPr>
          <p:nvPr>
            <p:ph idx="1"/>
          </p:nvPr>
        </p:nvSpPr>
        <p:spPr/>
        <p:txBody>
          <a:bodyPr>
            <a:normAutofit/>
          </a:bodyPr>
          <a:lstStyle/>
          <a:p>
            <a:r>
              <a:rPr lang="it-IT" sz="2800" dirty="0" smtClean="0">
                <a:solidFill>
                  <a:schemeClr val="accent1">
                    <a:lumMod val="75000"/>
                  </a:schemeClr>
                </a:solidFill>
              </a:rPr>
              <a:t>Un atleta tesserato UISP o FIDAL al G.S. Le Panche </a:t>
            </a:r>
            <a:r>
              <a:rPr lang="it-IT" sz="2800" dirty="0" err="1" smtClean="0">
                <a:solidFill>
                  <a:schemeClr val="accent1">
                    <a:lumMod val="75000"/>
                  </a:schemeClr>
                </a:solidFill>
              </a:rPr>
              <a:t>Castelquarto</a:t>
            </a:r>
            <a:r>
              <a:rPr lang="it-IT" sz="2800" dirty="0" smtClean="0">
                <a:solidFill>
                  <a:schemeClr val="accent1">
                    <a:lumMod val="75000"/>
                  </a:schemeClr>
                </a:solidFill>
              </a:rPr>
              <a:t>  </a:t>
            </a:r>
            <a:r>
              <a:rPr lang="it-IT" sz="2800" dirty="0" err="1" smtClean="0">
                <a:solidFill>
                  <a:schemeClr val="accent1">
                    <a:lumMod val="75000"/>
                  </a:schemeClr>
                </a:solidFill>
              </a:rPr>
              <a:t>A.S.D.</a:t>
            </a:r>
            <a:r>
              <a:rPr lang="it-IT" sz="2800" dirty="0" smtClean="0">
                <a:solidFill>
                  <a:schemeClr val="accent1">
                    <a:lumMod val="75000"/>
                  </a:schemeClr>
                </a:solidFill>
              </a:rPr>
              <a:t> può anche non essere interessato alla gestione dell’Associazione ma solo allo svolgimento dell’attività sportiva.</a:t>
            </a:r>
          </a:p>
          <a:p>
            <a:r>
              <a:rPr lang="it-IT" sz="2800" dirty="0" smtClean="0">
                <a:solidFill>
                  <a:schemeClr val="accent1">
                    <a:lumMod val="75000"/>
                  </a:schemeClr>
                </a:solidFill>
              </a:rPr>
              <a:t>Un tesserato al G.S. Le Panche </a:t>
            </a:r>
            <a:r>
              <a:rPr lang="it-IT" sz="2800" dirty="0" err="1" smtClean="0">
                <a:solidFill>
                  <a:schemeClr val="accent1">
                    <a:lumMod val="75000"/>
                  </a:schemeClr>
                </a:solidFill>
              </a:rPr>
              <a:t>Castelquarto</a:t>
            </a:r>
            <a:r>
              <a:rPr lang="it-IT" sz="2800" dirty="0" smtClean="0">
                <a:solidFill>
                  <a:schemeClr val="accent1">
                    <a:lumMod val="75000"/>
                  </a:schemeClr>
                </a:solidFill>
              </a:rPr>
              <a:t>  </a:t>
            </a:r>
            <a:r>
              <a:rPr lang="it-IT" sz="2800" dirty="0" err="1" smtClean="0">
                <a:solidFill>
                  <a:schemeClr val="accent1">
                    <a:lumMod val="75000"/>
                  </a:schemeClr>
                </a:solidFill>
              </a:rPr>
              <a:t>A.S.D.</a:t>
            </a:r>
            <a:r>
              <a:rPr lang="it-IT" sz="2800" dirty="0" smtClean="0">
                <a:solidFill>
                  <a:schemeClr val="accent1">
                    <a:lumMod val="75000"/>
                  </a:schemeClr>
                </a:solidFill>
              </a:rPr>
              <a:t> , che per vari motivi limita la propria attività sportiva, o l’abbandona, può essere invece ancora interessato alla gestione dell’Associazione mantenendo la qualità di socio.</a:t>
            </a:r>
            <a:endParaRPr lang="it-IT" sz="2800" dirty="0">
              <a:solidFill>
                <a:schemeClr val="accent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I TRE CASI</a:t>
            </a:r>
            <a:endParaRPr lang="it-IT" b="1" dirty="0">
              <a:solidFill>
                <a:srgbClr val="FF0000"/>
              </a:solidFill>
            </a:endParaRPr>
          </a:p>
        </p:txBody>
      </p:sp>
      <p:sp>
        <p:nvSpPr>
          <p:cNvPr id="3" name="Segnaposto contenuto 2"/>
          <p:cNvSpPr>
            <a:spLocks noGrp="1"/>
          </p:cNvSpPr>
          <p:nvPr>
            <p:ph idx="1"/>
          </p:nvPr>
        </p:nvSpPr>
        <p:spPr/>
        <p:txBody>
          <a:bodyPr/>
          <a:lstStyle/>
          <a:p>
            <a:r>
              <a:rPr lang="it-IT" dirty="0" smtClean="0">
                <a:solidFill>
                  <a:schemeClr val="accent1">
                    <a:lumMod val="75000"/>
                  </a:schemeClr>
                </a:solidFill>
              </a:rPr>
              <a:t>ATLETA TESSERATO UISP O FIDAL NON INTERESSATO AD ESSERE SOCIO</a:t>
            </a:r>
          </a:p>
          <a:p>
            <a:r>
              <a:rPr lang="it-IT" dirty="0" smtClean="0">
                <a:solidFill>
                  <a:schemeClr val="accent1">
                    <a:lumMod val="75000"/>
                  </a:schemeClr>
                </a:solidFill>
              </a:rPr>
              <a:t>ATLETA TESSERATO UISP O FIDAL INTERESSATO AD ESSERE SOCIO</a:t>
            </a:r>
          </a:p>
          <a:p>
            <a:r>
              <a:rPr lang="it-IT" dirty="0" smtClean="0">
                <a:solidFill>
                  <a:schemeClr val="accent1">
                    <a:lumMod val="75000"/>
                  </a:schemeClr>
                </a:solidFill>
              </a:rPr>
              <a:t>SOCIO NON INTERESSATO AD ESSERE TESSERATO UISP O FIDAL</a:t>
            </a:r>
            <a:endParaRPr lang="it-IT" dirty="0">
              <a:solidFill>
                <a:schemeClr val="accent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OPERATIVITÀ</a:t>
            </a:r>
            <a:endParaRPr lang="it-IT" b="1" dirty="0">
              <a:solidFill>
                <a:srgbClr val="FF0000"/>
              </a:solidFill>
            </a:endParaRPr>
          </a:p>
        </p:txBody>
      </p:sp>
      <p:sp>
        <p:nvSpPr>
          <p:cNvPr id="3" name="Segnaposto contenuto 2"/>
          <p:cNvSpPr>
            <a:spLocks noGrp="1"/>
          </p:cNvSpPr>
          <p:nvPr>
            <p:ph idx="1"/>
          </p:nvPr>
        </p:nvSpPr>
        <p:spPr/>
        <p:txBody>
          <a:bodyPr>
            <a:normAutofit/>
          </a:bodyPr>
          <a:lstStyle/>
          <a:p>
            <a:r>
              <a:rPr lang="it-IT" sz="2400" b="1" dirty="0" smtClean="0">
                <a:solidFill>
                  <a:schemeClr val="accent1">
                    <a:lumMod val="75000"/>
                  </a:schemeClr>
                </a:solidFill>
              </a:rPr>
              <a:t>CHI INTENDE MANTENERE O ASSUMERE LA QUALIFICA </a:t>
            </a:r>
            <a:r>
              <a:rPr lang="it-IT" sz="2400" b="1" dirty="0" err="1" smtClean="0">
                <a:solidFill>
                  <a:schemeClr val="accent1">
                    <a:lumMod val="75000"/>
                  </a:schemeClr>
                </a:solidFill>
              </a:rPr>
              <a:t>DI</a:t>
            </a:r>
            <a:r>
              <a:rPr lang="it-IT" sz="2400" b="1" dirty="0" smtClean="0">
                <a:solidFill>
                  <a:schemeClr val="accent1">
                    <a:lumMod val="75000"/>
                  </a:schemeClr>
                </a:solidFill>
              </a:rPr>
              <a:t> SOCIO DEVE MANIFESTARLO ESPRESSAMENTE RICHIEDENDO LA TESSERA </a:t>
            </a:r>
            <a:r>
              <a:rPr lang="it-IT" sz="2400" b="1" dirty="0" err="1" smtClean="0">
                <a:solidFill>
                  <a:schemeClr val="accent1">
                    <a:lumMod val="75000"/>
                  </a:schemeClr>
                </a:solidFill>
              </a:rPr>
              <a:t>DI</a:t>
            </a:r>
            <a:r>
              <a:rPr lang="it-IT" sz="2400" b="1" dirty="0" smtClean="0">
                <a:solidFill>
                  <a:schemeClr val="accent1">
                    <a:lumMod val="75000"/>
                  </a:schemeClr>
                </a:solidFill>
              </a:rPr>
              <a:t> SOCIO</a:t>
            </a:r>
            <a:r>
              <a:rPr lang="it-IT" sz="2400" dirty="0" smtClean="0"/>
              <a:t> </a:t>
            </a:r>
            <a:r>
              <a:rPr lang="it-IT" sz="2400" dirty="0" smtClean="0">
                <a:solidFill>
                  <a:schemeClr val="accent1">
                    <a:lumMod val="75000"/>
                  </a:schemeClr>
                </a:solidFill>
              </a:rPr>
              <a:t>(diversa da quella UISP o FIDAL che gli attribuiscono la qualifica di atleta del G.S. Le Panche </a:t>
            </a:r>
            <a:r>
              <a:rPr lang="it-IT" sz="2400" dirty="0" err="1" smtClean="0">
                <a:solidFill>
                  <a:schemeClr val="accent1">
                    <a:lumMod val="75000"/>
                  </a:schemeClr>
                </a:solidFill>
              </a:rPr>
              <a:t>Castelquarto</a:t>
            </a:r>
            <a:r>
              <a:rPr lang="it-IT" sz="2400" dirty="0" smtClean="0">
                <a:solidFill>
                  <a:schemeClr val="accent1">
                    <a:lumMod val="75000"/>
                  </a:schemeClr>
                </a:solidFill>
              </a:rPr>
              <a:t> </a:t>
            </a:r>
            <a:r>
              <a:rPr lang="it-IT" sz="2400" dirty="0" err="1" smtClean="0">
                <a:solidFill>
                  <a:schemeClr val="accent1">
                    <a:lumMod val="75000"/>
                  </a:schemeClr>
                </a:solidFill>
              </a:rPr>
              <a:t>A.S.D.</a:t>
            </a:r>
            <a:r>
              <a:rPr lang="it-IT" sz="2400" dirty="0" smtClean="0">
                <a:solidFill>
                  <a:schemeClr val="accent1">
                    <a:lumMod val="75000"/>
                  </a:schemeClr>
                </a:solidFill>
              </a:rPr>
              <a:t>)</a:t>
            </a:r>
          </a:p>
          <a:p>
            <a:pPr>
              <a:buNone/>
            </a:pPr>
            <a:endParaRPr lang="it-IT" sz="2400" dirty="0">
              <a:solidFill>
                <a:schemeClr val="accent1">
                  <a:lumMod val="75000"/>
                </a:schemeClr>
              </a:solidFill>
            </a:endParaRPr>
          </a:p>
        </p:txBody>
      </p:sp>
      <p:graphicFrame>
        <p:nvGraphicFramePr>
          <p:cNvPr id="1026" name="Object 2"/>
          <p:cNvGraphicFramePr>
            <a:graphicFrameLocks noChangeAspect="1"/>
          </p:cNvGraphicFramePr>
          <p:nvPr/>
        </p:nvGraphicFramePr>
        <p:xfrm>
          <a:off x="1115616" y="4077072"/>
          <a:ext cx="2562225" cy="1752600"/>
        </p:xfrm>
        <a:graphic>
          <a:graphicData uri="http://schemas.openxmlformats.org/presentationml/2006/ole">
            <p:oleObj spid="_x0000_s1026" name="Acrobat Document" r:id="rId4" imgW="2438640" imgH="1664280" progId="AcroExch.Document.7">
              <p:embed/>
            </p:oleObj>
          </a:graphicData>
        </a:graphic>
      </p:graphicFrame>
      <p:graphicFrame>
        <p:nvGraphicFramePr>
          <p:cNvPr id="1027" name="Object 3"/>
          <p:cNvGraphicFramePr>
            <a:graphicFrameLocks noChangeAspect="1"/>
          </p:cNvGraphicFramePr>
          <p:nvPr/>
        </p:nvGraphicFramePr>
        <p:xfrm>
          <a:off x="5220072" y="4077072"/>
          <a:ext cx="2562225" cy="1752600"/>
        </p:xfrm>
        <a:graphic>
          <a:graphicData uri="http://schemas.openxmlformats.org/presentationml/2006/ole">
            <p:oleObj spid="_x0000_s1027" name="Acrobat Document" r:id="rId5" imgW="2438640" imgH="1664280" progId="AcroExch.Document.7">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ESSERE SOCIO HA UN COSTO?</a:t>
            </a:r>
            <a:endParaRPr lang="it-IT" b="1" dirty="0">
              <a:solidFill>
                <a:srgbClr val="FF0000"/>
              </a:solidFill>
            </a:endParaRPr>
          </a:p>
        </p:txBody>
      </p:sp>
      <p:sp>
        <p:nvSpPr>
          <p:cNvPr id="3" name="Segnaposto contenuto 2"/>
          <p:cNvSpPr>
            <a:spLocks noGrp="1"/>
          </p:cNvSpPr>
          <p:nvPr>
            <p:ph idx="1"/>
          </p:nvPr>
        </p:nvSpPr>
        <p:spPr/>
        <p:txBody>
          <a:bodyPr/>
          <a:lstStyle/>
          <a:p>
            <a:pPr>
              <a:buNone/>
            </a:pPr>
            <a:r>
              <a:rPr lang="it-IT" dirty="0" smtClean="0">
                <a:solidFill>
                  <a:schemeClr val="accent1">
                    <a:lumMod val="75000"/>
                  </a:schemeClr>
                </a:solidFill>
              </a:rPr>
              <a:t>TESSERA UISP   € </a:t>
            </a:r>
            <a:r>
              <a:rPr lang="it-IT" dirty="0" smtClean="0">
                <a:solidFill>
                  <a:srgbClr val="FF0000"/>
                </a:solidFill>
              </a:rPr>
              <a:t>11</a:t>
            </a:r>
          </a:p>
          <a:p>
            <a:pPr>
              <a:buNone/>
            </a:pPr>
            <a:r>
              <a:rPr lang="it-IT" dirty="0" smtClean="0">
                <a:solidFill>
                  <a:schemeClr val="accent1">
                    <a:lumMod val="75000"/>
                  </a:schemeClr>
                </a:solidFill>
              </a:rPr>
              <a:t>TESSERA FIDAL € </a:t>
            </a:r>
            <a:r>
              <a:rPr lang="it-IT" dirty="0" smtClean="0">
                <a:solidFill>
                  <a:srgbClr val="FF0000"/>
                </a:solidFill>
              </a:rPr>
              <a:t>20</a:t>
            </a:r>
          </a:p>
          <a:p>
            <a:pPr>
              <a:buNone/>
            </a:pPr>
            <a:r>
              <a:rPr lang="it-IT" dirty="0" smtClean="0">
                <a:solidFill>
                  <a:schemeClr val="accent1">
                    <a:lumMod val="75000"/>
                  </a:schemeClr>
                </a:solidFill>
              </a:rPr>
              <a:t>TESSERA SOCIO G.S. Le Panche </a:t>
            </a:r>
            <a:r>
              <a:rPr lang="it-IT" dirty="0" err="1" smtClean="0">
                <a:solidFill>
                  <a:schemeClr val="accent1">
                    <a:lumMod val="75000"/>
                  </a:schemeClr>
                </a:solidFill>
              </a:rPr>
              <a:t>Castelquarto</a:t>
            </a:r>
            <a:r>
              <a:rPr lang="it-IT" dirty="0" smtClean="0">
                <a:solidFill>
                  <a:schemeClr val="accent1">
                    <a:lumMod val="75000"/>
                  </a:schemeClr>
                </a:solidFill>
              </a:rPr>
              <a:t> </a:t>
            </a:r>
            <a:r>
              <a:rPr lang="it-IT" dirty="0" err="1" smtClean="0">
                <a:solidFill>
                  <a:schemeClr val="accent1">
                    <a:lumMod val="75000"/>
                  </a:schemeClr>
                </a:solidFill>
              </a:rPr>
              <a:t>A.S.D.</a:t>
            </a:r>
            <a:r>
              <a:rPr lang="it-IT" dirty="0" smtClean="0">
                <a:solidFill>
                  <a:schemeClr val="accent1">
                    <a:lumMod val="75000"/>
                  </a:schemeClr>
                </a:solidFill>
              </a:rPr>
              <a:t> (deciso dall’assemblea per l’anno successivo)   2017: € </a:t>
            </a:r>
          </a:p>
          <a:p>
            <a:pPr>
              <a:buNone/>
            </a:pPr>
            <a:r>
              <a:rPr lang="it-IT" dirty="0">
                <a:solidFill>
                  <a:schemeClr val="accent1">
                    <a:lumMod val="75000"/>
                  </a:schemeClr>
                </a:solidFill>
              </a:rPr>
              <a:t> </a:t>
            </a:r>
            <a:r>
              <a:rPr lang="it-IT" dirty="0" smtClean="0">
                <a:solidFill>
                  <a:schemeClr val="accent1">
                    <a:lumMod val="75000"/>
                  </a:schemeClr>
                </a:solidFill>
              </a:rPr>
              <a:t>                          2018: €</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DECISIONI DELL’ASSEMBLEA</a:t>
            </a:r>
            <a:endParaRPr lang="it-IT" b="1" dirty="0">
              <a:solidFill>
                <a:srgbClr val="FF0000"/>
              </a:solidFill>
            </a:endParaRPr>
          </a:p>
        </p:txBody>
      </p:sp>
      <p:sp>
        <p:nvSpPr>
          <p:cNvPr id="3" name="Segnaposto contenuto 2"/>
          <p:cNvSpPr>
            <a:spLocks noGrp="1"/>
          </p:cNvSpPr>
          <p:nvPr>
            <p:ph idx="1"/>
          </p:nvPr>
        </p:nvSpPr>
        <p:spPr/>
        <p:txBody>
          <a:bodyPr/>
          <a:lstStyle/>
          <a:p>
            <a:r>
              <a:rPr lang="it-IT" dirty="0" smtClean="0">
                <a:solidFill>
                  <a:schemeClr val="accent1">
                    <a:lumMod val="75000"/>
                  </a:schemeClr>
                </a:solidFill>
              </a:rPr>
              <a:t>COSTO TESSERA SOCIO ANNO SUCCESSIVO</a:t>
            </a:r>
          </a:p>
          <a:p>
            <a:r>
              <a:rPr lang="it-IT" dirty="0" smtClean="0">
                <a:solidFill>
                  <a:schemeClr val="accent1">
                    <a:lumMod val="75000"/>
                  </a:schemeClr>
                </a:solidFill>
              </a:rPr>
              <a:t>MODALITÀ </a:t>
            </a:r>
            <a:r>
              <a:rPr lang="it-IT" dirty="0" err="1" smtClean="0">
                <a:solidFill>
                  <a:schemeClr val="accent1">
                    <a:lumMod val="75000"/>
                  </a:schemeClr>
                </a:solidFill>
              </a:rPr>
              <a:t>DI</a:t>
            </a:r>
            <a:r>
              <a:rPr lang="it-IT" dirty="0" smtClean="0">
                <a:solidFill>
                  <a:schemeClr val="accent1">
                    <a:lumMod val="75000"/>
                  </a:schemeClr>
                </a:solidFill>
              </a:rPr>
              <a:t> ACCETTAZIONE DEI NUOVI SOCI</a:t>
            </a:r>
          </a:p>
          <a:p>
            <a:pPr>
              <a:buNone/>
            </a:pPr>
            <a:r>
              <a:rPr lang="it-IT" dirty="0" smtClean="0">
                <a:solidFill>
                  <a:schemeClr val="accent1">
                    <a:lumMod val="75000"/>
                  </a:schemeClr>
                </a:solidFill>
              </a:rPr>
              <a:t>(in mancanza di indicazioni statutarie specifiche l’Assemblea dovrà indicare le modalità con cui una persona fisica possa diventare Socio del G.S. Le Panche </a:t>
            </a:r>
            <a:r>
              <a:rPr lang="it-IT" dirty="0" err="1" smtClean="0">
                <a:solidFill>
                  <a:schemeClr val="accent1">
                    <a:lumMod val="75000"/>
                  </a:schemeClr>
                </a:solidFill>
              </a:rPr>
              <a:t>Castelquarto</a:t>
            </a:r>
            <a:r>
              <a:rPr lang="it-IT" dirty="0" smtClean="0">
                <a:solidFill>
                  <a:schemeClr val="accent1">
                    <a:lumMod val="75000"/>
                  </a:schemeClr>
                </a:solidFill>
              </a:rPr>
              <a:t> </a:t>
            </a:r>
            <a:r>
              <a:rPr lang="it-IT" dirty="0" err="1" smtClean="0">
                <a:solidFill>
                  <a:schemeClr val="accent1">
                    <a:lumMod val="75000"/>
                  </a:schemeClr>
                </a:solidFill>
              </a:rPr>
              <a:t>A.S.D.</a:t>
            </a:r>
            <a:r>
              <a:rPr lang="it-IT" dirty="0" smtClean="0">
                <a:solidFill>
                  <a:schemeClr val="accent1">
                    <a:lumMod val="75000"/>
                  </a:schemeClr>
                </a:solidFill>
              </a:rPr>
              <a:t>)</a:t>
            </a:r>
            <a:endParaRPr lang="it-IT" dirty="0">
              <a:solidFill>
                <a:schemeClr val="accent1">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PROPOSTE</a:t>
            </a:r>
            <a:endParaRPr lang="it-IT" b="1"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r>
              <a:rPr lang="it-IT" dirty="0" smtClean="0">
                <a:solidFill>
                  <a:schemeClr val="accent1">
                    <a:lumMod val="75000"/>
                  </a:schemeClr>
                </a:solidFill>
              </a:rPr>
              <a:t>COSTO TESSERA SOCIO 2017 – GRATUITA</a:t>
            </a:r>
          </a:p>
          <a:p>
            <a:r>
              <a:rPr lang="it-IT" dirty="0" smtClean="0">
                <a:solidFill>
                  <a:schemeClr val="accent1">
                    <a:lumMod val="75000"/>
                  </a:schemeClr>
                </a:solidFill>
              </a:rPr>
              <a:t>COSTO TESSERA SOCIO 2018 - € 5,00</a:t>
            </a:r>
          </a:p>
          <a:p>
            <a:endParaRPr lang="it-IT" dirty="0" smtClean="0">
              <a:solidFill>
                <a:schemeClr val="accent1">
                  <a:lumMod val="75000"/>
                </a:schemeClr>
              </a:solidFill>
            </a:endParaRPr>
          </a:p>
          <a:p>
            <a:r>
              <a:rPr lang="it-IT" dirty="0" smtClean="0">
                <a:solidFill>
                  <a:schemeClr val="accent1">
                    <a:lumMod val="75000"/>
                  </a:schemeClr>
                </a:solidFill>
              </a:rPr>
              <a:t>MODALITÀ ACCETTAZIONE NUOVI SOCI (dal 23 aprile 2017):</a:t>
            </a:r>
          </a:p>
          <a:p>
            <a:pPr algn="ctr">
              <a:buNone/>
            </a:pPr>
            <a:r>
              <a:rPr lang="it-IT" b="1" dirty="0" smtClean="0">
                <a:solidFill>
                  <a:srgbClr val="FF0000"/>
                </a:solidFill>
              </a:rPr>
              <a:t>Decisione del Consiglio su proposta di 3 (tre) soci.</a:t>
            </a:r>
          </a:p>
          <a:p>
            <a:pPr algn="ctr">
              <a:buNone/>
            </a:pPr>
            <a:r>
              <a:rPr lang="it-IT" dirty="0" smtClean="0">
                <a:solidFill>
                  <a:srgbClr val="FF0000"/>
                </a:solidFill>
              </a:rPr>
              <a:t>La distinzione fra Socio e Atleta deve essere illustrata in modo chiaro ed evidente al momento della richiesta di tesseramento di nuovi Atleti/Soci.</a:t>
            </a:r>
            <a:endParaRPr lang="it-IT" dirty="0">
              <a:solidFill>
                <a:srgbClr val="FF0000"/>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477</Words>
  <Application>Microsoft Office PowerPoint</Application>
  <PresentationFormat>Presentazione su schermo (4:3)</PresentationFormat>
  <Paragraphs>55</Paragraphs>
  <Slides>9</Slides>
  <Notes>9</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9</vt:i4>
      </vt:variant>
    </vt:vector>
  </HeadingPairs>
  <TitlesOfParts>
    <vt:vector size="11" baseType="lpstr">
      <vt:lpstr>Tema di Office</vt:lpstr>
      <vt:lpstr>Acrobat Document</vt:lpstr>
      <vt:lpstr>I SOCI DEL  G.S. LE PANCHE CASTELQUARTO A.S.D.</vt:lpstr>
      <vt:lpstr>LE NORME STATUTARIE DI RIFERIMENTO</vt:lpstr>
      <vt:lpstr>LA SITUAZIONE ATTUALE</vt:lpstr>
      <vt:lpstr>I MOTIVI DI QUESTA DISTINZIONE</vt:lpstr>
      <vt:lpstr>I TRE CASI</vt:lpstr>
      <vt:lpstr>OPERATIVITÀ</vt:lpstr>
      <vt:lpstr>ESSERE SOCIO HA UN COSTO?</vt:lpstr>
      <vt:lpstr>DECISIONI DELL’ASSEMBLEA</vt:lpstr>
      <vt:lpstr>PROPOSTE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SOCI DEL  G.S. LE PANCHE CASTELQUARTO A.S.D.</dc:title>
  <dc:creator>Alvaro</dc:creator>
  <cp:lastModifiedBy>Cinzia Silori</cp:lastModifiedBy>
  <cp:revision>16</cp:revision>
  <dcterms:created xsi:type="dcterms:W3CDTF">2017-04-19T08:20:34Z</dcterms:created>
  <dcterms:modified xsi:type="dcterms:W3CDTF">2017-04-20T13:32:26Z</dcterms:modified>
</cp:coreProperties>
</file>